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66" r:id="rId2"/>
    <p:sldId id="1059" r:id="rId3"/>
    <p:sldId id="1060" r:id="rId4"/>
    <p:sldId id="1063" r:id="rId5"/>
    <p:sldId id="1061" r:id="rId6"/>
    <p:sldId id="1051" r:id="rId7"/>
    <p:sldId id="1062" r:id="rId8"/>
    <p:sldId id="1067" r:id="rId9"/>
    <p:sldId id="1053" r:id="rId10"/>
    <p:sldId id="1054" r:id="rId11"/>
    <p:sldId id="1055" r:id="rId12"/>
    <p:sldId id="1056" r:id="rId13"/>
    <p:sldId id="1057" r:id="rId14"/>
    <p:sldId id="1065" r:id="rId15"/>
    <p:sldId id="1058" r:id="rId16"/>
  </p:sldIdLst>
  <p:sldSz cx="9144000" cy="6858000" type="letter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4572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9144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3716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18288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 autoAdjust="0"/>
    <p:restoredTop sz="94660" autoAdjust="0"/>
  </p:normalViewPr>
  <p:slideViewPr>
    <p:cSldViewPr>
      <p:cViewPr varScale="1">
        <p:scale>
          <a:sx n="119" d="100"/>
          <a:sy n="119" d="100"/>
        </p:scale>
        <p:origin x="-1112" y="-9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0" y="6621463"/>
            <a:ext cx="9144000" cy="236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2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88635607-67DC-524C-B25B-23B8BD985020}" type="slidenum">
              <a:rPr lang="en-US" sz="12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pic>
        <p:nvPicPr>
          <p:cNvPr id="9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26400" y="64643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975" y="53975"/>
            <a:ext cx="425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1463"/>
            <a:ext cx="9144000" cy="236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2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2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026400" y="64643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53975" y="53975"/>
            <a:ext cx="425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30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6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2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22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0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XqeQSSv8G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3124200" y="304800"/>
            <a:ext cx="5181600" cy="2724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6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32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32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3200" b="1" dirty="0">
                <a:latin typeface="18 VAG Rounded Bold   07390" charset="0"/>
              </a:rPr>
              <a:t/>
            </a:r>
            <a:br>
              <a:rPr lang="en-US" sz="3200" b="1" dirty="0">
                <a:latin typeface="18 VAG Rounded Bold   07390" charset="0"/>
              </a:rPr>
            </a:br>
            <a: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  <a:t>Lecture #1</a:t>
            </a:r>
            <a:b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  <a:t>Welcome; Abstraction</a:t>
            </a:r>
            <a:b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32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32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57912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700" dirty="0" smtClean="0">
                <a:solidFill>
                  <a:srgbClr val="FFFF00"/>
                </a:solidFill>
              </a:rPr>
              <a:t>BJC: you’ll love it!</a:t>
            </a:r>
            <a:endParaRPr lang="en-US" sz="27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0" y="3962400"/>
            <a:ext cx="3505200" cy="1981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Watch the student testimonials about the course, what it means to them, and how it has changed their lives.  Inspiring!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>
                <a:latin typeface="Courier" pitchFamily="-1" charset="0"/>
                <a:ea typeface="Courier" pitchFamily="-1" charset="0"/>
                <a:cs typeface="Courier" pitchFamily="-1" charset="0"/>
              </a:rPr>
              <a:t>inst.eecs.berkeley.edu/~cs10/</a:t>
            </a:r>
          </a:p>
        </p:txBody>
      </p:sp>
      <p:sp>
        <p:nvSpPr>
          <p:cNvPr id="54" name="Oval 53"/>
          <p:cNvSpPr/>
          <p:nvPr/>
        </p:nvSpPr>
        <p:spPr>
          <a:xfrm>
            <a:off x="4191001" y="6309852"/>
            <a:ext cx="4691302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rcRect l="3703" r="3114"/>
          <a:stretch>
            <a:fillRect/>
          </a:stretch>
        </p:blipFill>
        <p:spPr bwMode="auto">
          <a:xfrm>
            <a:off x="4191000" y="3596815"/>
            <a:ext cx="4668838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28600" y="2438400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 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6096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5125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</a:t>
            </a:r>
            <a:endParaRPr lang="en-US" dirty="0"/>
          </a:p>
        </p:txBody>
      </p:sp>
      <p:pic>
        <p:nvPicPr>
          <p:cNvPr id="22531" name="Content Placeholder 5" descr="Screen shot 2011-01-19 at 10.23.53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65" r="-365"/>
          <a:stretch>
            <a:fillRect/>
          </a:stretch>
        </p:blipFill>
        <p:spPr>
          <a:xfrm>
            <a:off x="334963" y="1295400"/>
            <a:ext cx="8474075" cy="3384550"/>
          </a:xfrm>
        </p:spPr>
      </p:pic>
      <p:sp>
        <p:nvSpPr>
          <p:cNvPr id="22532" name="Rectangle 7"/>
          <p:cNvSpPr>
            <a:spLocks noChangeArrowheads="1"/>
          </p:cNvSpPr>
          <p:nvPr/>
        </p:nvSpPr>
        <p:spPr bwMode="auto">
          <a:xfrm>
            <a:off x="522288" y="4724400"/>
            <a:ext cx="80883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Automatic Generation of Detail Maps</a:t>
            </a:r>
            <a:br>
              <a:rPr lang="en-US" sz="1800" b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</a:br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Maneesh Agrawala (UCB EECS), among others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0"/>
            <a:ext cx="4335462" cy="5305425"/>
          </a:xfrm>
        </p:spPr>
        <p:txBody>
          <a:bodyPr/>
          <a:lstStyle/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write a project to </a:t>
            </a:r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simulate a real-world situation</a:t>
            </a:r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or play a game, or …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</a:t>
            </a:r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focus on the essence</a:t>
            </a:r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the cleanest way to map the messy real world to one you can build</a:t>
            </a:r>
          </a:p>
          <a:p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87" b="87"/>
          <a:stretch>
            <a:fillRect/>
          </a:stretch>
        </p:blipFill>
        <p:spPr>
          <a:xfrm>
            <a:off x="5256213" y="1143000"/>
            <a:ext cx="2836862" cy="42957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 (in BJC)</a:t>
            </a:r>
            <a:endParaRPr lang="en-US" dirty="0"/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660900" y="54864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sz="1800" i="1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0"/>
            <a:ext cx="4564062" cy="5305425"/>
          </a:xfrm>
        </p:spPr>
        <p:txBody>
          <a:bodyPr/>
          <a:lstStyle/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a farm with many animal kinds.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food for each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directions that say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dog, put dog food in dog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chicken, put chicken food in chicken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rabbit, put rabbit food in rabbit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Etc…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How could you do better?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&lt;animal&gt;, put &lt;animal&gt; food in &lt;animal&gt; dish</a:t>
            </a:r>
          </a:p>
        </p:txBody>
      </p:sp>
      <p:pic>
        <p:nvPicPr>
          <p:cNvPr id="24579" name="Content Placeholder 6" descr="AA027414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14" b="1314"/>
          <a:stretch>
            <a:fillRect/>
          </a:stretch>
        </p:blipFill>
        <p:spPr>
          <a:xfrm>
            <a:off x="4889500" y="3810000"/>
            <a:ext cx="1892300" cy="24860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Example</a:t>
            </a:r>
            <a:endParaRPr lang="en-US" dirty="0"/>
          </a:p>
        </p:txBody>
      </p:sp>
      <p:pic>
        <p:nvPicPr>
          <p:cNvPr id="24581" name="Picture 7" descr="AA02744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5" y="1087438"/>
            <a:ext cx="2105025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8" descr="AA02819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1524000"/>
            <a:ext cx="11699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9" descr="AA02823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5263" y="4114800"/>
            <a:ext cx="2230437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0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are going to learn to write functions, like in math class: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buFont typeface="Wingdings" pitchFamily="-1" charset="2"/>
              <a:buNone/>
            </a:pPr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 = sin(x)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should think about </a:t>
            </a:r>
            <a:r>
              <a:rPr lang="en-US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what inputs make sense to use so you don’t have to duplicate code</a:t>
            </a:r>
          </a:p>
        </p:txBody>
      </p:sp>
      <p:pic>
        <p:nvPicPr>
          <p:cNvPr id="25603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46" r="-146"/>
          <a:stretch>
            <a:fillRect/>
          </a:stretch>
        </p:blipFill>
        <p:spPr>
          <a:xfrm>
            <a:off x="5054600" y="2133600"/>
            <a:ext cx="3632200" cy="248761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(in BJC)</a:t>
            </a:r>
            <a:endParaRPr lang="en-US" dirty="0"/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4572000" y="44196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“Function machine” from </a:t>
            </a:r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Simply Scheme </a:t>
            </a:r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(Harvey)</a:t>
            </a:r>
            <a:endParaRPr lang="en-US" sz="1800" i="1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Examples:</a:t>
            </a:r>
          </a:p>
          <a:p>
            <a:pPr lvl="1"/>
            <a:r>
              <a:rPr lang="en-US"/>
              <a:t>Functions (e.g., sin x)</a:t>
            </a:r>
          </a:p>
          <a:p>
            <a:pPr lvl="1"/>
            <a:r>
              <a:rPr lang="en-US"/>
              <a:t>Hiring contractors</a:t>
            </a:r>
          </a:p>
          <a:p>
            <a:pPr lvl="1"/>
            <a:r>
              <a:rPr lang="en-US"/>
              <a:t>Application Programming Interfaces (APIs)</a:t>
            </a:r>
          </a:p>
          <a:p>
            <a:pPr lvl="1"/>
            <a:r>
              <a:rPr lang="en-US"/>
              <a:t>Technology (e.g., cars)</a:t>
            </a:r>
          </a:p>
          <a:p>
            <a:r>
              <a:rPr lang="en-US"/>
              <a:t>Amazing things are built when these layer</a:t>
            </a:r>
          </a:p>
          <a:p>
            <a:pPr lvl="1"/>
            <a:r>
              <a:rPr lang="en-US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44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18 VAG Rounded Light   02390"/>
              </a:rPr>
              <a:t>Abstraction Barrier (Interface)</a:t>
            </a:r>
            <a:r>
              <a:rPr lang="en-US" sz="2400">
                <a:latin typeface="18 VAG Rounded Light   02390"/>
              </a:rPr>
              <a:t/>
            </a:r>
            <a:br>
              <a:rPr lang="en-US" sz="2400">
                <a:latin typeface="18 VAG Rounded Light   02390"/>
              </a:rPr>
            </a:br>
            <a:r>
              <a:rPr lang="en-US" sz="1600">
                <a:latin typeface="18 VAG Rounded Light   02390"/>
              </a:rPr>
              <a:t>(the interface, or specification, or contract)</a:t>
            </a:r>
            <a:endParaRPr lang="en-US" sz="240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634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/>
            </a:r>
            <a:b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180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48200" y="1478340"/>
            <a:ext cx="4025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 eaLnBrk="0" hangingPunct="0"/>
            <a:endParaRPr lang="en-US" sz="1800" i="1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400" b="1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sz="1800" b="1">
              <a:solidFill>
                <a:srgbClr val="FFFF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0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one of the big ideas of computing and computational thinking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Think about driving. How many of you know how a car works? How many can drive a car? Abstraction!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724400" y="4114800"/>
            <a:ext cx="40259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Someone who drove in 1930 could still drive a car today because they’ve kept the same Abstraction!</a:t>
            </a:r>
          </a:p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(right pedal faster, left pedal slow)</a:t>
            </a:r>
          </a:p>
        </p:txBody>
      </p:sp>
      <p:pic>
        <p:nvPicPr>
          <p:cNvPr id="2662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252538"/>
            <a:ext cx="396240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3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183063" cy="5305425"/>
          </a:xfrm>
        </p:spPr>
        <p:txBody>
          <a:bodyPr/>
          <a:lstStyle/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Big Ideas of Programming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Abstraction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Algorithms (2)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Recursion (2)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Functions-as-data, </a:t>
            </a:r>
            <a:r>
              <a:rPr lang="en-US" sz="2000" dirty="0" smtClean="0">
                <a:latin typeface="Symbol" pitchFamily="-1" charset="2"/>
                <a:ea typeface="Symbol" pitchFamily="-1" charset="2"/>
                <a:cs typeface="Symbol" pitchFamily="-1" charset="2"/>
              </a:rPr>
              <a:t>l </a:t>
            </a:r>
            <a:r>
              <a:rPr lang="en-US" sz="2000" dirty="0" smtClean="0">
                <a:latin typeface="18 VAG Rounded Light   02390" charset="0"/>
              </a:rPr>
              <a:t>(2)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Programming Paradigms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Concurrency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Distributed Computing</a:t>
            </a:r>
          </a:p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Beauty and Joy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“CS Unplugged” activities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All lab work in pairs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Two 3-week projects in pairs</a:t>
            </a:r>
          </a:p>
          <a:p>
            <a:pPr lvl="2"/>
            <a:r>
              <a:rPr lang="en-US" sz="1600" dirty="0" smtClean="0">
                <a:latin typeface="18 VAG Rounded Light   02390" charset="0"/>
                <a:ea typeface="ＭＳ Ｐゴシック" pitchFamily="-1" charset="-128"/>
              </a:rPr>
              <a:t>Of their own choice!! (data + </a:t>
            </a:r>
            <a:r>
              <a:rPr lang="en-US" sz="1600" dirty="0" err="1" smtClean="0">
                <a:latin typeface="18 VAG Rounded Light   02390" charset="0"/>
                <a:ea typeface="ＭＳ Ｐゴシック" pitchFamily="-1" charset="-128"/>
              </a:rPr>
              <a:t>prog</a:t>
            </a:r>
            <a:r>
              <a:rPr lang="en-US" sz="1600" dirty="0" smtClean="0">
                <a:latin typeface="18 VAG Rounded Light   02390" charset="0"/>
                <a:ea typeface="ＭＳ Ｐゴシック" pitchFamily="-1" charset="-128"/>
              </a:rPr>
              <a:t>)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One </a:t>
            </a:r>
            <a:r>
              <a:rPr lang="en-US" sz="2000" dirty="0" err="1" smtClean="0">
                <a:latin typeface="18 VAG Rounded Light   02390" charset="0"/>
              </a:rPr>
              <a:t>writeup</a:t>
            </a:r>
            <a:endParaRPr lang="en-US" sz="2000" dirty="0" smtClean="0">
              <a:latin typeface="18 VAG Rounded Light   02390" charset="0"/>
            </a:endParaRPr>
          </a:p>
          <a:p>
            <a:pPr lvl="2"/>
            <a:r>
              <a:rPr lang="en-US" sz="1600" dirty="0" smtClean="0">
                <a:latin typeface="18 VAG Rounded Light   02390" charset="0"/>
                <a:ea typeface="ＭＳ Ｐゴシック" pitchFamily="-1" charset="-128"/>
              </a:rPr>
              <a:t>Of students’ own choice!!</a:t>
            </a:r>
          </a:p>
        </p:txBody>
      </p:sp>
      <p:sp>
        <p:nvSpPr>
          <p:cNvPr id="19459" name="Content Placeholder 4"/>
          <p:cNvSpPr>
            <a:spLocks noGrp="1"/>
          </p:cNvSpPr>
          <p:nvPr>
            <p:ph sz="half" idx="2"/>
          </p:nvPr>
        </p:nvSpPr>
        <p:spPr>
          <a:xfrm>
            <a:off x="4343400" y="990600"/>
            <a:ext cx="4572000" cy="5305425"/>
          </a:xfrm>
        </p:spPr>
        <p:txBody>
          <a:bodyPr/>
          <a:lstStyle/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Big Ideas of Computing</a:t>
            </a:r>
          </a:p>
          <a:p>
            <a:pPr lvl="1"/>
            <a:r>
              <a:rPr lang="en-US" sz="2000" dirty="0" err="1" smtClean="0">
                <a:latin typeface="18 VAG Rounded Light   02390" charset="0"/>
              </a:rPr>
              <a:t>HowStuffWorks</a:t>
            </a:r>
            <a:endParaRPr lang="en-US" sz="2000" dirty="0" smtClean="0">
              <a:latin typeface="18 VAG Rounded Light   02390" charset="0"/>
            </a:endParaRP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3D Graphics + Video Games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Internet</a:t>
            </a:r>
            <a:endParaRPr lang="en-US" sz="1800" dirty="0" smtClean="0">
              <a:solidFill>
                <a:srgbClr val="FFFF2F"/>
              </a:solidFill>
              <a:latin typeface="18 VAG Rounded Light   02390" charset="0"/>
              <a:ea typeface="ＭＳ Ｐゴシック" pitchFamily="-1" charset="-128"/>
            </a:endParaRPr>
          </a:p>
          <a:p>
            <a:pPr lvl="1"/>
            <a:r>
              <a:rPr lang="en-US" sz="2000" dirty="0" smtClean="0">
                <a:latin typeface="18 VAG Rounded Light   02390" charset="0"/>
              </a:rPr>
              <a:t>Research Summaries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AI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HCI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The Power of Data (big, small, </a:t>
            </a:r>
            <a:r>
              <a:rPr lang="en-US" sz="2000" dirty="0" err="1" smtClean="0">
                <a:latin typeface="18 VAG Rounded Light   02390" charset="0"/>
              </a:rPr>
              <a:t>etc</a:t>
            </a:r>
            <a:r>
              <a:rPr lang="en-US" sz="2000" dirty="0" smtClean="0">
                <a:latin typeface="18 VAG Rounded Light   02390" charset="0"/>
              </a:rPr>
              <a:t>)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Apps that Changed the World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Social Implications of Computing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Saving the World with Computing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Cloud Computing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Limits of Computing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Future of Computing </a:t>
            </a:r>
          </a:p>
          <a:p>
            <a:pPr lvl="1"/>
            <a:endParaRPr lang="en-US" sz="2000" dirty="0" smtClean="0">
              <a:latin typeface="18 VAG Rounded Light   0239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BJC in one slide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412456" cy="5305864"/>
          </a:xfrm>
        </p:spPr>
        <p:txBody>
          <a:bodyPr/>
          <a:lstStyle/>
          <a:p>
            <a:r>
              <a:rPr lang="en-US" sz="2400" dirty="0" smtClean="0"/>
              <a:t>Format (7 </a:t>
            </a:r>
            <a:r>
              <a:rPr lang="en-US" sz="2400" dirty="0" err="1" smtClean="0"/>
              <a:t>hrs</a:t>
            </a:r>
            <a:r>
              <a:rPr lang="en-US" sz="2400" dirty="0" smtClean="0"/>
              <a:t>/</a:t>
            </a:r>
            <a:r>
              <a:rPr lang="en-US" sz="2400" dirty="0" err="1" smtClean="0"/>
              <a:t>wk</a:t>
            </a:r>
            <a:r>
              <a:rPr lang="en-US" sz="2400" dirty="0" smtClean="0"/>
              <a:t> * 14 </a:t>
            </a:r>
            <a:r>
              <a:rPr lang="en-US" sz="2400" dirty="0" err="1" smtClean="0"/>
              <a:t>wks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Selected </a:t>
            </a:r>
            <a:r>
              <a:rPr lang="en-US" sz="2400" dirty="0"/>
              <a:t>Reading</a:t>
            </a:r>
          </a:p>
          <a:p>
            <a:pPr lvl="1"/>
            <a:r>
              <a:rPr lang="en-US" sz="2000" dirty="0"/>
              <a:t>Taken from </a:t>
            </a:r>
            <a:r>
              <a:rPr lang="en-US" sz="2000" dirty="0" smtClean="0"/>
              <a:t>great book (“Blown to Bits” by Abelson, </a:t>
            </a:r>
            <a:r>
              <a:rPr lang="en-US" sz="2000" dirty="0" err="1" smtClean="0"/>
              <a:t>Ledeen</a:t>
            </a:r>
            <a:r>
              <a:rPr lang="en-US" sz="2000" dirty="0" smtClean="0"/>
              <a:t> &amp; Lewis) + articles + videos</a:t>
            </a:r>
          </a:p>
          <a:p>
            <a:pPr lvl="1"/>
            <a:r>
              <a:rPr lang="en-US" sz="2000" dirty="0" smtClean="0"/>
              <a:t>Current events EVERY LECTURE</a:t>
            </a:r>
            <a:br>
              <a:rPr lang="en-US" sz="2000" dirty="0" smtClean="0"/>
            </a:br>
            <a:r>
              <a:rPr lang="en-US" sz="2000" dirty="0" smtClean="0"/>
              <a:t>(e.g., IBM’s Watson </a:t>
            </a:r>
            <a:r>
              <a:rPr lang="en-US" sz="2000" dirty="0" err="1" smtClean="0"/>
              <a:t>vs</a:t>
            </a:r>
            <a:r>
              <a:rPr lang="en-US" sz="2000" dirty="0" smtClean="0"/>
              <a:t> Jeopardy)</a:t>
            </a:r>
          </a:p>
          <a:p>
            <a:r>
              <a:rPr lang="en-US" sz="2400" dirty="0" smtClean="0"/>
              <a:t>All resources FREE</a:t>
            </a:r>
          </a:p>
          <a:p>
            <a:pPr lvl="1"/>
            <a:r>
              <a:rPr lang="en-US" sz="2000" dirty="0" smtClean="0"/>
              <a:t>Even clickers!</a:t>
            </a:r>
          </a:p>
          <a:p>
            <a:r>
              <a:rPr lang="en-US" sz="2400" dirty="0" smtClean="0"/>
              <a:t>Pair Programming!</a:t>
            </a:r>
            <a:endParaRPr lang="en-US" sz="2400" dirty="0"/>
          </a:p>
        </p:txBody>
      </p:sp>
      <p:pic>
        <p:nvPicPr>
          <p:cNvPr id="5" name="Content Placeholder 4" descr="0137135599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357" r="-7357"/>
          <a:stretch>
            <a:fillRect/>
          </a:stretch>
        </p:blipFill>
        <p:spPr>
          <a:xfrm>
            <a:off x="4800600" y="1219200"/>
            <a:ext cx="1828800" cy="240265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&amp; Textbooks</a:t>
            </a:r>
          </a:p>
        </p:txBody>
      </p:sp>
      <p:pic>
        <p:nvPicPr>
          <p:cNvPr id="3" name="Picture 2" descr="Screen shot 2010-11-28 at 10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219200"/>
            <a:ext cx="1655362" cy="2209800"/>
          </a:xfrm>
          <a:prstGeom prst="rect">
            <a:avLst/>
          </a:prstGeom>
        </p:spPr>
      </p:pic>
      <p:pic>
        <p:nvPicPr>
          <p:cNvPr id="10" name="Picture 9" descr="Screen shot 2010-11-28 at 10.48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62" y="3810000"/>
            <a:ext cx="1627238" cy="2204058"/>
          </a:xfrm>
          <a:prstGeom prst="rect">
            <a:avLst/>
          </a:prstGeom>
        </p:spPr>
      </p:pic>
      <p:pic>
        <p:nvPicPr>
          <p:cNvPr id="11" name="Picture 10" descr="Screen shot 2010-11-28 at 10.49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3810000"/>
            <a:ext cx="1640609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72765" y="5410200"/>
            <a:ext cx="5950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Vagrounded"/>
                <a:cs typeface="Vagrounded"/>
              </a:rPr>
              <a:t>…</a:t>
            </a:r>
            <a:endParaRPr lang="en-US" sz="60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41002"/>
              </p:ext>
            </p:extLst>
          </p:nvPr>
        </p:nvGraphicFramePr>
        <p:xfrm>
          <a:off x="304800" y="1600200"/>
          <a:ext cx="4419601" cy="1097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8135"/>
                <a:gridCol w="710293"/>
                <a:gridCol w="947057"/>
                <a:gridCol w="631372"/>
                <a:gridCol w="1262744"/>
              </a:tblGrid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Mon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Wed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Fri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Lecture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Lecture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18 VAG Rounded Thin   55390"/>
                        </a:rPr>
                        <a:t>Discussion</a:t>
                      </a:r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  <a:tr h="3619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18 VAG Rounded Thin   5539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at a </a:t>
            </a:r>
            <a:r>
              <a:rPr lang="en-US" dirty="0" smtClean="0"/>
              <a:t>glance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501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Instruction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6248400" cy="5365750"/>
          </a:xfrm>
        </p:spPr>
        <p:txBody>
          <a:bodyPr/>
          <a:lstStyle/>
          <a:p>
            <a:r>
              <a:rPr lang="en-US" sz="3200"/>
              <a:t>Increase real-time learning in lecture, test understanding of concepts vs. details</a:t>
            </a:r>
          </a:p>
          <a:p>
            <a:r>
              <a:rPr lang="en-US" sz="3200"/>
              <a:t>As complete a “segment” ask multiple choice question</a:t>
            </a:r>
          </a:p>
          <a:p>
            <a:pPr lvl="1"/>
            <a:r>
              <a:rPr lang="en-US" sz="2800"/>
              <a:t>1-2 minutes to decide yourself</a:t>
            </a:r>
          </a:p>
          <a:p>
            <a:pPr lvl="1"/>
            <a:r>
              <a:rPr lang="en-US" sz="2800"/>
              <a:t>2 minutes in pairs/triples to reach consensus. Teach others!</a:t>
            </a:r>
          </a:p>
          <a:p>
            <a:pPr lvl="1"/>
            <a:r>
              <a:rPr lang="en-US" sz="2800"/>
              <a:t>2 minute discussion of answers, questions, clarifications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 l="10223" t="7069" r="13487" b="6204"/>
          <a:stretch>
            <a:fillRect/>
          </a:stretch>
        </p:blipFill>
        <p:spPr bwMode="auto">
          <a:xfrm>
            <a:off x="7315200" y="1143000"/>
            <a:ext cx="907110" cy="132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590800"/>
            <a:ext cx="21590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4343400"/>
            <a:ext cx="1541463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8148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Piazza</a:t>
            </a:r>
            <a:r>
              <a:rPr lang="en-US" dirty="0" smtClean="0"/>
              <a:t> for {</a:t>
            </a:r>
            <a:r>
              <a:rPr lang="en-US" dirty="0" err="1" smtClean="0"/>
              <a:t>ask,answer</a:t>
            </a:r>
            <a:r>
              <a:rPr lang="en-US" dirty="0" smtClean="0"/>
              <a:t>}</a:t>
            </a:r>
            <a:r>
              <a:rPr lang="en-US" dirty="0" err="1" smtClean="0"/>
              <a:t>ing</a:t>
            </a:r>
            <a:r>
              <a:rPr lang="en-US" dirty="0" smtClean="0"/>
              <a:t> questions</a:t>
            </a:r>
            <a:endParaRPr lang="en-US" dirty="0"/>
          </a:p>
        </p:txBody>
      </p:sp>
      <p:pic>
        <p:nvPicPr>
          <p:cNvPr id="20483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18" b="1118"/>
          <a:stretch>
            <a:fillRect/>
          </a:stretch>
        </p:blipFill>
        <p:spPr>
          <a:xfrm>
            <a:off x="609600" y="1090613"/>
            <a:ext cx="7924800" cy="5165725"/>
          </a:xfr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EPA</a:t>
            </a:r>
          </a:p>
          <a:p>
            <a:pPr lvl="1"/>
            <a:r>
              <a:rPr lang="en-US"/>
              <a:t>Rewards good behavior</a:t>
            </a:r>
          </a:p>
          <a:p>
            <a:pPr lvl="1"/>
            <a:r>
              <a:rPr lang="en-US" u="sng"/>
              <a:t>E</a:t>
            </a:r>
            <a:r>
              <a:rPr lang="en-US"/>
              <a:t>ffort</a:t>
            </a:r>
          </a:p>
          <a:p>
            <a:pPr lvl="2"/>
            <a:r>
              <a:rPr lang="en-US"/>
              <a:t>E.g., Office hours, doing every single lab, hw, reading Piazza pages</a:t>
            </a:r>
          </a:p>
          <a:p>
            <a:pPr lvl="1"/>
            <a:r>
              <a:rPr lang="en-US" u="sng"/>
              <a:t>P</a:t>
            </a:r>
            <a:r>
              <a:rPr lang="en-US"/>
              <a:t>articipation</a:t>
            </a:r>
          </a:p>
          <a:p>
            <a:pPr lvl="2"/>
            <a:r>
              <a:rPr lang="en-US"/>
              <a:t>E.g., Raising hand in lec or discussion, asking questions on Piazza</a:t>
            </a:r>
          </a:p>
          <a:p>
            <a:pPr lvl="1"/>
            <a:r>
              <a:rPr lang="en-US" u="sng"/>
              <a:t>A</a:t>
            </a:r>
            <a:r>
              <a:rPr lang="en-US"/>
              <a:t>ltruism</a:t>
            </a:r>
          </a:p>
          <a:p>
            <a:pPr lvl="2"/>
            <a:r>
              <a:rPr lang="en-US"/>
              <a:t>E.g., helping other students in lab, answering questions on Piazza</a:t>
            </a:r>
          </a:p>
          <a:p>
            <a:pPr lvl="1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183856" cy="5305864"/>
          </a:xfrm>
        </p:spPr>
        <p:txBody>
          <a:bodyPr/>
          <a:lstStyle/>
          <a:p>
            <a:r>
              <a:rPr lang="en-US"/>
              <a:t>You have 3 “Slip Days”</a:t>
            </a:r>
          </a:p>
          <a:p>
            <a:pPr lvl="1"/>
            <a:r>
              <a:rPr lang="en-US"/>
              <a:t>You use them to extend due date, 1 slip day for 1 day extension</a:t>
            </a:r>
          </a:p>
          <a:p>
            <a:pPr lvl="1"/>
            <a:r>
              <a:rPr lang="en-US"/>
              <a:t>You can use them one at a time or all at once or in any combination</a:t>
            </a:r>
          </a:p>
          <a:p>
            <a:pPr lvl="1"/>
            <a:r>
              <a:rPr lang="en-US"/>
              <a:t>They follow you around when you pair up (you are counted individually)</a:t>
            </a:r>
          </a:p>
          <a:p>
            <a:pPr lvl="2"/>
            <a:r>
              <a:rPr lang="en-US"/>
              <a:t>E.g., A has 2, B has 0.</a:t>
            </a:r>
            <a:br>
              <a:rPr lang="en-US"/>
            </a:br>
            <a:r>
              <a:rPr lang="en-US"/>
              <a:t>Project is late by 1 day.</a:t>
            </a:r>
            <a:br>
              <a:rPr lang="en-US"/>
            </a:br>
            <a:r>
              <a:rPr lang="en-US"/>
              <a:t>A uses 1, B is 1 day late</a:t>
            </a:r>
          </a:p>
          <a:p>
            <a:pPr lvl="1"/>
            <a:r>
              <a:rPr lang="en-US"/>
              <a:t>Late is 1/3 off/day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Pro-student Grading Policies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be able to do!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6248400" cy="5365750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https://www.youtube.com/watch?v=L8QbIaWD6o8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://www.youtube.com/watch?v=</a:t>
            </a:r>
            <a:r>
              <a:rPr lang="en-US" sz="2800" dirty="0" smtClean="0">
                <a:hlinkClick r:id="rId2"/>
              </a:rPr>
              <a:t>XqeQSSv8G4</a:t>
            </a:r>
            <a:endParaRPr lang="en-US" sz="2800" dirty="0" smtClean="0"/>
          </a:p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=_yAzgt4AGbY&amp;feature=</a:t>
            </a:r>
            <a:r>
              <a:rPr lang="en-US" sz="2800" dirty="0" err="1"/>
              <a:t>youtu.be&amp;hd</a:t>
            </a:r>
            <a:r>
              <a:rPr lang="en-US" sz="2800" dirty="0"/>
              <a:t>=</a:t>
            </a:r>
            <a:r>
              <a:rPr lang="en-US" sz="2800" dirty="0" smtClean="0"/>
              <a:t>1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=-CNTN92pt1o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5629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465138" y="990600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mtClean="0">
                <a:latin typeface="18 VAG Rounded Light   02390" charset="0"/>
              </a:rPr>
              <a:t>“The act or process of leaving out of consideration one or more properties of a complex object so as to attend to others.”</a:t>
            </a: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lvl="1"/>
            <a:r>
              <a:rPr lang="en-US" smtClean="0">
                <a:latin typeface="18 VAG Rounded Light   02390" charset="0"/>
              </a:rPr>
              <a:t>“The process of formulating general concepts by abstracting common properties of instances”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4800600" y="1181100"/>
            <a:ext cx="3748088" cy="4924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926013" y="6019800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sz="1800" i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55543</TotalTime>
  <Pages>47</Pages>
  <Words>866</Words>
  <Application>Microsoft Macintosh PowerPoint</Application>
  <PresentationFormat>Letter Paper (8.5x11 in)</PresentationFormat>
  <Paragraphs>138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BJC: you’ll love it!</vt:lpstr>
      <vt:lpstr>BJC in one slide</vt:lpstr>
      <vt:lpstr>Format &amp; Textbooks</vt:lpstr>
      <vt:lpstr>Week at a glance</vt:lpstr>
      <vt:lpstr>Peer Instruction</vt:lpstr>
      <vt:lpstr>Piazza for {ask,answer}ing questions</vt:lpstr>
      <vt:lpstr>Pro-student Grading Policies</vt:lpstr>
      <vt:lpstr>What you will be able to do!</vt:lpstr>
      <vt:lpstr>Abstraction</vt:lpstr>
      <vt:lpstr>Detail Removal</vt:lpstr>
      <vt:lpstr>Detail Removal (in BJC)</vt:lpstr>
      <vt:lpstr>Generalization Example</vt:lpstr>
      <vt:lpstr>Generalization (in BJC)</vt:lpstr>
      <vt:lpstr>The Power of Abstraction, everywhere!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3220</cp:revision>
  <cp:lastPrinted>2014-01-22T15:02:34Z</cp:lastPrinted>
  <dcterms:created xsi:type="dcterms:W3CDTF">2014-01-22T18:03:42Z</dcterms:created>
  <dcterms:modified xsi:type="dcterms:W3CDTF">2014-09-03T06:15:29Z</dcterms:modified>
</cp:coreProperties>
</file>